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6" r:id="rId1"/>
    <p:sldMasterId id="2147483706" r:id="rId2"/>
    <p:sldMasterId id="2147483712" r:id="rId3"/>
    <p:sldMasterId id="2147483724" r:id="rId4"/>
    <p:sldMasterId id="2147483732" r:id="rId5"/>
  </p:sldMasterIdLst>
  <p:notesMasterIdLst>
    <p:notesMasterId r:id="rId12"/>
  </p:notesMasterIdLst>
  <p:handoutMasterIdLst>
    <p:handoutMasterId r:id="rId13"/>
  </p:handoutMasterIdLst>
  <p:sldIdLst>
    <p:sldId id="446" r:id="rId6"/>
    <p:sldId id="447" r:id="rId7"/>
    <p:sldId id="426" r:id="rId8"/>
    <p:sldId id="449" r:id="rId9"/>
    <p:sldId id="451" r:id="rId10"/>
    <p:sldId id="45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3358"/>
  </p:normalViewPr>
  <p:slideViewPr>
    <p:cSldViewPr snapToGrid="0">
      <p:cViewPr varScale="1">
        <p:scale>
          <a:sx n="92" d="100"/>
          <a:sy n="92" d="100"/>
        </p:scale>
        <p:origin x="1038" y="90"/>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4/20/2024</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4/20/2024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Analysis – </a:t>
            </a:r>
            <a:r>
              <a:rPr lang="en-US" b="0" dirty="0"/>
              <a:t>This is the basic building block of the software development lifecycle. This is where leadership collaborates with various stakeholders to collect the requirements of the project. </a:t>
            </a:r>
          </a:p>
          <a:p>
            <a:r>
              <a:rPr lang="en-US" b="1" dirty="0"/>
              <a:t>Design – </a:t>
            </a:r>
            <a:r>
              <a:rPr lang="en-US" b="0" dirty="0"/>
              <a:t>In this phase, the functionality is defined in detail. The technologies used and project resources, limitations, time frames and budgets are also discussed. </a:t>
            </a:r>
          </a:p>
          <a:p>
            <a:r>
              <a:rPr lang="en-US" b="1" dirty="0"/>
              <a:t>Development – </a:t>
            </a:r>
            <a:r>
              <a:rPr lang="en-US" b="0" dirty="0"/>
              <a:t>In this phase, the development begins. The programming language used is dependent on the project. This is the longest phase in the SDLC because each functionality is broken into smaller increments to allow for value-based code development. </a:t>
            </a:r>
            <a:endParaRPr lang="en-US" b="1" dirty="0"/>
          </a:p>
          <a:p>
            <a:r>
              <a:rPr lang="en-US" b="1" dirty="0"/>
              <a:t>Testing – </a:t>
            </a:r>
            <a:r>
              <a:rPr lang="en-US" b="0" dirty="0"/>
              <a:t>During the testing phase test cases are made to ensure the program functions this can be done in conjunction with development especially if they are utilizing test driven development. This should also happen at all phases but specifically reserved for defects and issue tracking with existing code base because it is better to be proactive during agile development.  </a:t>
            </a:r>
          </a:p>
          <a:p>
            <a:r>
              <a:rPr lang="en-US" b="1" dirty="0"/>
              <a:t>Deployment – </a:t>
            </a:r>
            <a:r>
              <a:rPr lang="en-US" b="0" dirty="0"/>
              <a:t>In this stage, testing is complete, and the product is ready to be deployed to market. UAT (User Acceptance Testing) may be performed in a limited environment before releasing to market. </a:t>
            </a:r>
            <a:endParaRPr lang="en-US" b="1" dirty="0"/>
          </a:p>
          <a:p>
            <a:r>
              <a:rPr lang="en-US" b="1" dirty="0"/>
              <a:t>Maintenance – </a:t>
            </a:r>
            <a:r>
              <a:rPr lang="en-US" b="0" dirty="0"/>
              <a:t>In this stage, the product has been deployed into market. Developers must be ready and able to address any new features and bug fixes that users request and experience in production.</a:t>
            </a:r>
            <a:endParaRPr lang="en-US" b="1" dirty="0"/>
          </a:p>
          <a:p>
            <a:endParaRPr lang="en-US" b="1"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1568586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SNHU Travel project would have been difficult to complete under a waterfall approach. Given the amount of uncertainty any changes. This would have had a negative impact on the project and taken longer than the desired timeline. Even with the high level of uncertainty with agile, any issues discovered would require a change order to the agreement which can be costly. Agile method makes it easier to adapt to the changes through iterative development. The idea with agile is get the basic functionality to work than make updates as needed along the way to create a more well-rounded system. </a:t>
            </a:r>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1963050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3770290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3868135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3033616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661710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1240023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3076584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3639185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3005673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795813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014406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5109294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635506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4930656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1270605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40792428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9812940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6252091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1095805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632681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41107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8619266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1407601174"/>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image" Target="../media/image5.png"/><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image" Target="../media/image4.png"/><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image" Target="../media/image3.png"/><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4/20/2024</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4/20/2024</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4/20/2024</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4/20/2024</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F310904-DE8F-4B8E-99C6-5AFA03672FFA}" type="datetimeFigureOut">
              <a:rPr lang="en-US" smtClean="0"/>
              <a:t>4/20/2024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343284081"/>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p15:clr>
            <a:srgbClr val="F26B43"/>
          </p15:clr>
        </p15:guide>
        <p15:guide id="2" pos="2568">
          <p15:clr>
            <a:srgbClr val="F26B43"/>
          </p15:clr>
        </p15:guide>
        <p15:guide id="3" pos="288">
          <p15:clr>
            <a:srgbClr val="5ACBF0"/>
          </p15:clr>
        </p15:guide>
        <p15:guide id="4" pos="7392">
          <p15:clr>
            <a:srgbClr val="5ACBF0"/>
          </p15:clr>
        </p15:guide>
        <p15:guide id="5" orient="horz" pos="576">
          <p15:clr>
            <a:srgbClr val="5ACBF0"/>
          </p15:clr>
        </p15:guide>
        <p15:guide id="6" orient="horz" pos="3744">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3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9.xml"/><Relationship Id="rId5" Type="http://schemas.openxmlformats.org/officeDocument/2006/relationships/image" Target="../media/image7.pn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Skyscrapers shown from view looking up">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rotWithShape="1">
          <a:blip r:embed="rId3"/>
          <a:srcRect l="2481" r="18407"/>
          <a:stretch/>
        </p:blipFill>
        <p:spPr>
          <a:xfrm>
            <a:off x="20" y="10"/>
            <a:ext cx="6095979" cy="5143487"/>
          </a:xfrm>
          <a:prstGeom prst="rect">
            <a:avLst/>
          </a:prstGeo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589555" y="5405955"/>
            <a:ext cx="7015500" cy="1171499"/>
          </a:xfrm>
        </p:spPr>
        <p:txBody>
          <a:bodyPr vert="horz" lIns="91440" tIns="45720" rIns="91440" bIns="45720" rtlCol="0" anchor="ctr" anchorCtr="0">
            <a:normAutofit/>
          </a:bodyPr>
          <a:lstStyle/>
          <a:p>
            <a:pPr>
              <a:lnSpc>
                <a:spcPct val="90000"/>
              </a:lnSpc>
            </a:pPr>
            <a:r>
              <a:rPr lang="en-US" sz="4000" kern="1200">
                <a:solidFill>
                  <a:schemeClr val="tx1"/>
                </a:solidFill>
                <a:latin typeface="+mj-lt"/>
                <a:ea typeface="+mj-ea"/>
                <a:cs typeface="+mj-cs"/>
              </a:rPr>
              <a:t>AGILE DEVELOPMENT</a:t>
            </a:r>
          </a:p>
        </p:txBody>
      </p:sp>
      <p:pic>
        <p:nvPicPr>
          <p:cNvPr id="6" name="Picture 5" descr="Logo&#10;&#10;Description automatically generated with medium confidence">
            <a:extLst>
              <a:ext uri="{FF2B5EF4-FFF2-40B4-BE49-F238E27FC236}">
                <a16:creationId xmlns:a16="http://schemas.microsoft.com/office/drawing/2014/main" id="{F0D1D821-8A75-8F40-A222-BF16345EB8F9}"/>
              </a:ext>
            </a:extLst>
          </p:cNvPr>
          <p:cNvPicPr>
            <a:picLocks noChangeAspect="1"/>
          </p:cNvPicPr>
          <p:nvPr/>
        </p:nvPicPr>
        <p:blipFill rotWithShape="1">
          <a:blip r:embed="rId4"/>
          <a:srcRect l="3280" r="9253"/>
          <a:stretch/>
        </p:blipFill>
        <p:spPr>
          <a:xfrm>
            <a:off x="6096000" y="10"/>
            <a:ext cx="6095999" cy="5143487"/>
          </a:xfrm>
          <a:prstGeom prst="rect">
            <a:avLst/>
          </a:prstGeom>
        </p:spPr>
      </p:pic>
    </p:spTree>
    <p:extLst>
      <p:ext uri="{BB962C8B-B14F-4D97-AF65-F5344CB8AC3E}">
        <p14:creationId xmlns:p14="http://schemas.microsoft.com/office/powerpoint/2010/main" val="1558315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People in meeting">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a:blip r:embed="rId3"/>
          <a:srcRect t="7130" b="7130"/>
          <a:stretch/>
        </p:blipFill>
        <p:spPr>
          <a:xfrm>
            <a:off x="5008418" y="1756065"/>
            <a:ext cx="6208722" cy="3952264"/>
          </a:xfrm>
          <a:solidFill>
            <a:srgbClr val="6768AB">
              <a:alpha val="75000"/>
            </a:srgbClr>
          </a:solidFill>
        </p:spPr>
      </p:pic>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57199" y="457194"/>
            <a:ext cx="11174819" cy="903767"/>
          </a:xfrm>
        </p:spPr>
        <p:txBody>
          <a:bodyPr/>
          <a:lstStyle/>
          <a:p>
            <a:r>
              <a:rPr lang="en-US" dirty="0">
                <a:solidFill>
                  <a:schemeClr val="tx1"/>
                </a:solidFill>
              </a:rPr>
              <a:t>Explaining agile Roles</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457199" y="1511232"/>
            <a:ext cx="4645152" cy="4197096"/>
          </a:xfrm>
        </p:spPr>
        <p:txBody>
          <a:bodyPr anchor="ctr">
            <a:normAutofit fontScale="70000" lnSpcReduction="20000"/>
          </a:bodyPr>
          <a:lstStyle/>
          <a:p>
            <a:pPr marL="285750" indent="-285750">
              <a:buFont typeface="Arial" panose="020B0604020202020204" pitchFamily="34" charset="0"/>
              <a:buChar char="•"/>
            </a:pPr>
            <a:r>
              <a:rPr lang="en-US" b="1" dirty="0">
                <a:solidFill>
                  <a:schemeClr val="tx1"/>
                </a:solidFill>
              </a:rPr>
              <a:t>Product Owner</a:t>
            </a:r>
          </a:p>
          <a:p>
            <a:pPr marL="742950" lvl="1" indent="-285750">
              <a:buFont typeface="Arial" panose="020B0604020202020204" pitchFamily="34" charset="0"/>
              <a:buChar char="•"/>
            </a:pPr>
            <a:r>
              <a:rPr lang="en-US" sz="1500" dirty="0"/>
              <a:t>Ensures that the development team understands the project based on what the client wants and assists on making that vision happen through communication backlogs and meetings with the client/development team. </a:t>
            </a:r>
          </a:p>
          <a:p>
            <a:pPr marL="285750" indent="-285750">
              <a:buFont typeface="Arial" panose="020B0604020202020204" pitchFamily="34" charset="0"/>
              <a:buChar char="•"/>
            </a:pPr>
            <a:r>
              <a:rPr lang="en-US" b="1" dirty="0">
                <a:solidFill>
                  <a:schemeClr val="tx1"/>
                </a:solidFill>
              </a:rPr>
              <a:t>Scrum Master</a:t>
            </a:r>
          </a:p>
          <a:p>
            <a:pPr marL="742950" lvl="1" indent="-285750">
              <a:buFont typeface="Arial" panose="020B0604020202020204" pitchFamily="34" charset="0"/>
              <a:buChar char="•"/>
            </a:pPr>
            <a:r>
              <a:rPr lang="en-US" sz="1500" dirty="0"/>
              <a:t>Provides guidance for the team in the agile process </a:t>
            </a:r>
          </a:p>
          <a:p>
            <a:pPr marL="742950" lvl="1" indent="-285750">
              <a:buFont typeface="Arial" panose="020B0604020202020204" pitchFamily="34" charset="0"/>
              <a:buChar char="•"/>
            </a:pPr>
            <a:r>
              <a:rPr lang="en-US" sz="1500" dirty="0"/>
              <a:t>Helps with organizing the process to help development and enforce the vision of the project. </a:t>
            </a:r>
          </a:p>
          <a:p>
            <a:pPr marL="742950" lvl="1" indent="-285750">
              <a:buFont typeface="Arial" panose="020B0604020202020204" pitchFamily="34" charset="0"/>
              <a:buChar char="•"/>
            </a:pPr>
            <a:r>
              <a:rPr lang="en-US" sz="1500" dirty="0"/>
              <a:t>Facilitates Scrum events. </a:t>
            </a:r>
          </a:p>
          <a:p>
            <a:pPr marL="285750" indent="-285750">
              <a:buFont typeface="Arial" panose="020B0604020202020204" pitchFamily="34" charset="0"/>
              <a:buChar char="•"/>
            </a:pPr>
            <a:r>
              <a:rPr lang="en-US" b="1" dirty="0">
                <a:solidFill>
                  <a:schemeClr val="tx1"/>
                </a:solidFill>
              </a:rPr>
              <a:t>Development Team</a:t>
            </a:r>
          </a:p>
          <a:p>
            <a:pPr marL="742950" lvl="1" indent="-285750">
              <a:buFont typeface="Arial" panose="020B0604020202020204" pitchFamily="34" charset="0"/>
              <a:buChar char="•"/>
            </a:pPr>
            <a:r>
              <a:rPr lang="en-US" sz="1500" dirty="0"/>
              <a:t>Consisting of Developers and Testers</a:t>
            </a:r>
          </a:p>
          <a:p>
            <a:pPr marL="742950" lvl="1" indent="-285750">
              <a:buFont typeface="Arial" panose="020B0604020202020204" pitchFamily="34" charset="0"/>
              <a:buChar char="•"/>
            </a:pPr>
            <a:r>
              <a:rPr lang="en-US" sz="1500" dirty="0"/>
              <a:t>Develop the program and build test cases</a:t>
            </a:r>
          </a:p>
          <a:p>
            <a:pPr marL="742950" lvl="1" indent="-285750">
              <a:buFont typeface="Arial" panose="020B0604020202020204" pitchFamily="34" charset="0"/>
              <a:buChar char="•"/>
            </a:pPr>
            <a:r>
              <a:rPr lang="en-US" sz="1500" dirty="0"/>
              <a:t>Communicate with each other and the rest of </a:t>
            </a:r>
          </a:p>
          <a:p>
            <a:pPr lvl="1"/>
            <a:r>
              <a:rPr lang="en-US" sz="1500" dirty="0"/>
              <a:t>the scrum team to complete the project.  </a:t>
            </a:r>
          </a:p>
        </p:txBody>
      </p:sp>
    </p:spTree>
    <p:extLst>
      <p:ext uri="{BB962C8B-B14F-4D97-AF65-F5344CB8AC3E}">
        <p14:creationId xmlns:p14="http://schemas.microsoft.com/office/powerpoint/2010/main" val="389851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dissolve">
                                      <p:cBhvr>
                                        <p:cTn id="15" dur="500"/>
                                        <p:tgtEl>
                                          <p:spTgt spid="6">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dissolve">
                                      <p:cBhvr>
                                        <p:cTn id="18" dur="500"/>
                                        <p:tgtEl>
                                          <p:spTgt spid="6">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animEffect transition="in" filter="dissolve">
                                      <p:cBhvr>
                                        <p:cTn id="21" dur="500"/>
                                        <p:tgtEl>
                                          <p:spTgt spid="6">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6">
                                            <p:txEl>
                                              <p:pRg st="5" end="5"/>
                                            </p:txEl>
                                          </p:spTgt>
                                        </p:tgtEl>
                                        <p:attrNameLst>
                                          <p:attrName>style.visibility</p:attrName>
                                        </p:attrNameLst>
                                      </p:cBhvr>
                                      <p:to>
                                        <p:strVal val="visible"/>
                                      </p:to>
                                    </p:set>
                                    <p:animEffect transition="in" filter="dissolve">
                                      <p:cBhvr>
                                        <p:cTn id="24" dur="500"/>
                                        <p:tgtEl>
                                          <p:spTgt spid="6">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Effect transition="in" filter="dissolve">
                                      <p:cBhvr>
                                        <p:cTn id="29" dur="500"/>
                                        <p:tgtEl>
                                          <p:spTgt spid="6">
                                            <p:txEl>
                                              <p:pRg st="6" end="6"/>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dissolve">
                                      <p:cBhvr>
                                        <p:cTn id="32" dur="500"/>
                                        <p:tgtEl>
                                          <p:spTgt spid="6">
                                            <p:txEl>
                                              <p:pRg st="7" end="7"/>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Effect transition="in" filter="dissolve">
                                      <p:cBhvr>
                                        <p:cTn id="35" dur="500"/>
                                        <p:tgtEl>
                                          <p:spTgt spid="6">
                                            <p:txEl>
                                              <p:pRg st="8" end="8"/>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6">
                                            <p:txEl>
                                              <p:pRg st="9" end="9"/>
                                            </p:txEl>
                                          </p:spTgt>
                                        </p:tgtEl>
                                        <p:attrNameLst>
                                          <p:attrName>style.visibility</p:attrName>
                                        </p:attrNameLst>
                                      </p:cBhvr>
                                      <p:to>
                                        <p:strVal val="visible"/>
                                      </p:to>
                                    </p:set>
                                    <p:animEffect transition="in" filter="dissolve">
                                      <p:cBhvr>
                                        <p:cTn id="38" dur="500"/>
                                        <p:tgtEl>
                                          <p:spTgt spid="6">
                                            <p:txEl>
                                              <p:pRg st="9" end="9"/>
                                            </p:txEl>
                                          </p:spTgt>
                                        </p:tgtEl>
                                      </p:cBhvr>
                                    </p:animEffect>
                                  </p:childTnLst>
                                </p:cTn>
                              </p:par>
                              <p:par>
                                <p:cTn id="39" presetID="9" presetClass="entr" presetSubtype="0" fill="hold" nodeType="withEffect">
                                  <p:stCondLst>
                                    <p:cond delay="0"/>
                                  </p:stCondLst>
                                  <p:childTnLst>
                                    <p:set>
                                      <p:cBhvr>
                                        <p:cTn id="40" dur="1" fill="hold">
                                          <p:stCondLst>
                                            <p:cond delay="0"/>
                                          </p:stCondLst>
                                        </p:cTn>
                                        <p:tgtEl>
                                          <p:spTgt spid="6">
                                            <p:txEl>
                                              <p:pRg st="10" end="10"/>
                                            </p:txEl>
                                          </p:spTgt>
                                        </p:tgtEl>
                                        <p:attrNameLst>
                                          <p:attrName>style.visibility</p:attrName>
                                        </p:attrNameLst>
                                      </p:cBhvr>
                                      <p:to>
                                        <p:strVal val="visible"/>
                                      </p:to>
                                    </p:set>
                                    <p:animEffect transition="in" filter="dissolve">
                                      <p:cBhvr>
                                        <p:cTn id="41"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646111" y="452718"/>
            <a:ext cx="9404723" cy="1400530"/>
          </a:xfrm>
        </p:spPr>
        <p:txBody>
          <a:bodyPr vert="horz" lIns="91440" tIns="45720" rIns="91440" bIns="45720" rtlCol="0" anchor="t" anchorCtr="0">
            <a:normAutofit/>
          </a:bodyPr>
          <a:lstStyle/>
          <a:p>
            <a:r>
              <a:rPr lang="en-US">
                <a:solidFill>
                  <a:schemeClr val="tx2"/>
                </a:solidFill>
              </a:rPr>
              <a:t>SOFTWARE DEVELOPMENT LIFECYCLE</a:t>
            </a:r>
          </a:p>
        </p:txBody>
      </p:sp>
      <p:pic>
        <p:nvPicPr>
          <p:cNvPr id="8" name="Picture Placeholder 7">
            <a:extLst>
              <a:ext uri="{FF2B5EF4-FFF2-40B4-BE49-F238E27FC236}">
                <a16:creationId xmlns:a16="http://schemas.microsoft.com/office/drawing/2014/main" id="{285E2395-F258-4D5F-8EC1-2192791DA18B}"/>
              </a:ext>
            </a:extLst>
          </p:cNvPr>
          <p:cNvPicPr>
            <a:picLocks/>
          </p:cNvPicPr>
          <p:nvPr/>
        </p:nvPicPr>
        <p:blipFill rotWithShape="1">
          <a:blip r:embed="rId4"/>
          <a:srcRect l="12943" r="14268" b="-3"/>
          <a:stretch/>
        </p:blipFill>
        <p:spPr>
          <a:xfrm>
            <a:off x="6834471" y="2197929"/>
            <a:ext cx="4711418" cy="3754287"/>
          </a:xfrm>
          <a:custGeom>
            <a:avLst/>
            <a:gdLst/>
            <a:ahLst/>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p:spPr>
      </p:pic>
      <p:sp>
        <p:nvSpPr>
          <p:cNvPr id="7" name="TextBox 6">
            <a:extLst>
              <a:ext uri="{FF2B5EF4-FFF2-40B4-BE49-F238E27FC236}">
                <a16:creationId xmlns:a16="http://schemas.microsoft.com/office/drawing/2014/main" id="{15EC6236-AB1E-D74D-8864-B51A63D67C0A}"/>
              </a:ext>
            </a:extLst>
          </p:cNvPr>
          <p:cNvSpPr txBox="1"/>
          <p:nvPr/>
        </p:nvSpPr>
        <p:spPr>
          <a:xfrm>
            <a:off x="646111" y="2171315"/>
            <a:ext cx="4683416" cy="3993973"/>
          </a:xfrm>
          <a:prstGeom prst="rect">
            <a:avLst/>
          </a:prstGeom>
        </p:spPr>
        <p:txBody>
          <a:bodyPr vert="horz" lIns="91440" tIns="45720" rIns="91440" bIns="45720" rtlCol="0">
            <a:normAutofit fontScale="70000" lnSpcReduction="20000"/>
          </a:bodyPr>
          <a:lstStyle/>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Analysis</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Collaborate with stakeholders.</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Gather Requirements.</a:t>
            </a:r>
          </a:p>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Design</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Define detailed process for functionality.</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Define technologies, limitations, time frames and budget.</a:t>
            </a:r>
          </a:p>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Implementation</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Development begins.</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Functionality is broken up into smaller increments. </a:t>
            </a:r>
          </a:p>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Testing</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Occurs In conjunction with Development.</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Process for identifying and mitigating reported defects and issue tracking.</a:t>
            </a:r>
            <a:endParaRPr lang="en-US" sz="1700" b="1" kern="1200" dirty="0">
              <a:solidFill>
                <a:schemeClr val="tx1"/>
              </a:solidFill>
              <a:latin typeface="+mn-lt"/>
              <a:ea typeface="+mn-ea"/>
              <a:cs typeface="+mn-cs"/>
            </a:endParaRPr>
          </a:p>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Deployment</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Testing complete and product is released to market.</a:t>
            </a:r>
          </a:p>
          <a:p>
            <a:pPr marL="508635" indent="-406908" defTabSz="813816">
              <a:lnSpc>
                <a:spcPct val="90000"/>
              </a:lnSpc>
              <a:spcAft>
                <a:spcPts val="534"/>
              </a:spcAft>
              <a:buFont typeface="+mj-lt"/>
              <a:buAutoNum type="arabicPeriod"/>
            </a:pPr>
            <a:r>
              <a:rPr lang="en-US" sz="1700" b="1" kern="1200" dirty="0">
                <a:solidFill>
                  <a:schemeClr val="tx1"/>
                </a:solidFill>
                <a:latin typeface="+mn-lt"/>
                <a:ea typeface="+mn-ea"/>
                <a:cs typeface="+mn-cs"/>
              </a:rPr>
              <a:t>Maintenance</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Product in production environment.</a:t>
            </a:r>
          </a:p>
          <a:p>
            <a:pPr marL="915543" lvl="1" indent="-406908" defTabSz="813816">
              <a:lnSpc>
                <a:spcPct val="90000"/>
              </a:lnSpc>
              <a:spcAft>
                <a:spcPts val="534"/>
              </a:spcAft>
              <a:buFont typeface="Arial" panose="020B0604020202020204" pitchFamily="34" charset="0"/>
              <a:buChar char="•"/>
            </a:pPr>
            <a:r>
              <a:rPr lang="en-US" sz="1700" kern="1200" dirty="0">
                <a:solidFill>
                  <a:schemeClr val="tx1"/>
                </a:solidFill>
                <a:latin typeface="+mn-lt"/>
                <a:ea typeface="+mn-ea"/>
                <a:cs typeface="+mn-cs"/>
              </a:rPr>
              <a:t>Developers must be ready to implement NEW features and bug fixes as they come up. </a:t>
            </a:r>
            <a:endParaRPr lang="en-US" sz="1700" dirty="0"/>
          </a:p>
        </p:txBody>
      </p:sp>
    </p:spTree>
    <p:extLst>
      <p:ext uri="{BB962C8B-B14F-4D97-AF65-F5344CB8AC3E}">
        <p14:creationId xmlns:p14="http://schemas.microsoft.com/office/powerpoint/2010/main" val="1646138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dissolve">
                                      <p:cBhvr>
                                        <p:cTn id="7" dur="500"/>
                                        <p:tgtEl>
                                          <p:spTgt spid="7">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dissolve">
                                      <p:cBhvr>
                                        <p:cTn id="10" dur="500"/>
                                        <p:tgtEl>
                                          <p:spTgt spid="7">
                                            <p:txEl>
                                              <p:pRg st="1" end="1"/>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dissolve">
                                      <p:cBhvr>
                                        <p:cTn id="13" dur="500"/>
                                        <p:tgtEl>
                                          <p:spTgt spid="7">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7">
                                            <p:txEl>
                                              <p:pRg st="3" end="3"/>
                                            </p:txEl>
                                          </p:spTgt>
                                        </p:tgtEl>
                                        <p:attrNameLst>
                                          <p:attrName>style.visibility</p:attrName>
                                        </p:attrNameLst>
                                      </p:cBhvr>
                                      <p:to>
                                        <p:strVal val="visible"/>
                                      </p:to>
                                    </p:set>
                                    <p:animEffect transition="in" filter="dissolve">
                                      <p:cBhvr>
                                        <p:cTn id="18" dur="500"/>
                                        <p:tgtEl>
                                          <p:spTgt spid="7">
                                            <p:txEl>
                                              <p:pRg st="3" end="3"/>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animEffect transition="in" filter="dissolve">
                                      <p:cBhvr>
                                        <p:cTn id="21" dur="500"/>
                                        <p:tgtEl>
                                          <p:spTgt spid="7">
                                            <p:txEl>
                                              <p:pRg st="4" end="4"/>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7">
                                            <p:txEl>
                                              <p:pRg st="5" end="5"/>
                                            </p:txEl>
                                          </p:spTgt>
                                        </p:tgtEl>
                                        <p:attrNameLst>
                                          <p:attrName>style.visibility</p:attrName>
                                        </p:attrNameLst>
                                      </p:cBhvr>
                                      <p:to>
                                        <p:strVal val="visible"/>
                                      </p:to>
                                    </p:set>
                                    <p:animEffect transition="in" filter="dissolve">
                                      <p:cBhvr>
                                        <p:cTn id="24" dur="500"/>
                                        <p:tgtEl>
                                          <p:spTgt spid="7">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7">
                                            <p:txEl>
                                              <p:pRg st="6" end="6"/>
                                            </p:txEl>
                                          </p:spTgt>
                                        </p:tgtEl>
                                        <p:attrNameLst>
                                          <p:attrName>style.visibility</p:attrName>
                                        </p:attrNameLst>
                                      </p:cBhvr>
                                      <p:to>
                                        <p:strVal val="visible"/>
                                      </p:to>
                                    </p:set>
                                    <p:animEffect transition="in" filter="dissolve">
                                      <p:cBhvr>
                                        <p:cTn id="29" dur="500"/>
                                        <p:tgtEl>
                                          <p:spTgt spid="7">
                                            <p:txEl>
                                              <p:pRg st="6" end="6"/>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7">
                                            <p:txEl>
                                              <p:pRg st="7" end="7"/>
                                            </p:txEl>
                                          </p:spTgt>
                                        </p:tgtEl>
                                        <p:attrNameLst>
                                          <p:attrName>style.visibility</p:attrName>
                                        </p:attrNameLst>
                                      </p:cBhvr>
                                      <p:to>
                                        <p:strVal val="visible"/>
                                      </p:to>
                                    </p:set>
                                    <p:animEffect transition="in" filter="dissolve">
                                      <p:cBhvr>
                                        <p:cTn id="32" dur="500"/>
                                        <p:tgtEl>
                                          <p:spTgt spid="7">
                                            <p:txEl>
                                              <p:pRg st="7" end="7"/>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7">
                                            <p:txEl>
                                              <p:pRg st="8" end="8"/>
                                            </p:txEl>
                                          </p:spTgt>
                                        </p:tgtEl>
                                        <p:attrNameLst>
                                          <p:attrName>style.visibility</p:attrName>
                                        </p:attrNameLst>
                                      </p:cBhvr>
                                      <p:to>
                                        <p:strVal val="visible"/>
                                      </p:to>
                                    </p:set>
                                    <p:animEffect transition="in" filter="dissolve">
                                      <p:cBhvr>
                                        <p:cTn id="35" dur="500"/>
                                        <p:tgtEl>
                                          <p:spTgt spid="7">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7">
                                            <p:txEl>
                                              <p:pRg st="9" end="9"/>
                                            </p:txEl>
                                          </p:spTgt>
                                        </p:tgtEl>
                                        <p:attrNameLst>
                                          <p:attrName>style.visibility</p:attrName>
                                        </p:attrNameLst>
                                      </p:cBhvr>
                                      <p:to>
                                        <p:strVal val="visible"/>
                                      </p:to>
                                    </p:set>
                                    <p:animEffect transition="in" filter="dissolve">
                                      <p:cBhvr>
                                        <p:cTn id="40" dur="500"/>
                                        <p:tgtEl>
                                          <p:spTgt spid="7">
                                            <p:txEl>
                                              <p:pRg st="9" end="9"/>
                                            </p:txEl>
                                          </p:spTgt>
                                        </p:tgtEl>
                                      </p:cBhvr>
                                    </p:animEffect>
                                  </p:childTnLst>
                                </p:cTn>
                              </p:par>
                              <p:par>
                                <p:cTn id="41" presetID="9" presetClass="entr" presetSubtype="0" fill="hold" nodeType="withEffect">
                                  <p:stCondLst>
                                    <p:cond delay="0"/>
                                  </p:stCondLst>
                                  <p:childTnLst>
                                    <p:set>
                                      <p:cBhvr>
                                        <p:cTn id="42" dur="1" fill="hold">
                                          <p:stCondLst>
                                            <p:cond delay="0"/>
                                          </p:stCondLst>
                                        </p:cTn>
                                        <p:tgtEl>
                                          <p:spTgt spid="7">
                                            <p:txEl>
                                              <p:pRg st="10" end="10"/>
                                            </p:txEl>
                                          </p:spTgt>
                                        </p:tgtEl>
                                        <p:attrNameLst>
                                          <p:attrName>style.visibility</p:attrName>
                                        </p:attrNameLst>
                                      </p:cBhvr>
                                      <p:to>
                                        <p:strVal val="visible"/>
                                      </p:to>
                                    </p:set>
                                    <p:animEffect transition="in" filter="dissolve">
                                      <p:cBhvr>
                                        <p:cTn id="43" dur="500"/>
                                        <p:tgtEl>
                                          <p:spTgt spid="7">
                                            <p:txEl>
                                              <p:pRg st="10" end="10"/>
                                            </p:txEl>
                                          </p:spTgt>
                                        </p:tgtEl>
                                      </p:cBhvr>
                                    </p:animEffect>
                                  </p:childTnLst>
                                </p:cTn>
                              </p:par>
                              <p:par>
                                <p:cTn id="44" presetID="9" presetClass="entr" presetSubtype="0" fill="hold" nodeType="withEffect">
                                  <p:stCondLst>
                                    <p:cond delay="0"/>
                                  </p:stCondLst>
                                  <p:childTnLst>
                                    <p:set>
                                      <p:cBhvr>
                                        <p:cTn id="45" dur="1" fill="hold">
                                          <p:stCondLst>
                                            <p:cond delay="0"/>
                                          </p:stCondLst>
                                        </p:cTn>
                                        <p:tgtEl>
                                          <p:spTgt spid="7">
                                            <p:txEl>
                                              <p:pRg st="11" end="11"/>
                                            </p:txEl>
                                          </p:spTgt>
                                        </p:tgtEl>
                                        <p:attrNameLst>
                                          <p:attrName>style.visibility</p:attrName>
                                        </p:attrNameLst>
                                      </p:cBhvr>
                                      <p:to>
                                        <p:strVal val="visible"/>
                                      </p:to>
                                    </p:set>
                                    <p:animEffect transition="in" filter="dissolve">
                                      <p:cBhvr>
                                        <p:cTn id="46" dur="500"/>
                                        <p:tgtEl>
                                          <p:spTgt spid="7">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7">
                                            <p:txEl>
                                              <p:pRg st="12" end="12"/>
                                            </p:txEl>
                                          </p:spTgt>
                                        </p:tgtEl>
                                        <p:attrNameLst>
                                          <p:attrName>style.visibility</p:attrName>
                                        </p:attrNameLst>
                                      </p:cBhvr>
                                      <p:to>
                                        <p:strVal val="visible"/>
                                      </p:to>
                                    </p:set>
                                    <p:animEffect transition="in" filter="dissolve">
                                      <p:cBhvr>
                                        <p:cTn id="51" dur="500"/>
                                        <p:tgtEl>
                                          <p:spTgt spid="7">
                                            <p:txEl>
                                              <p:pRg st="12" end="12"/>
                                            </p:txEl>
                                          </p:spTgt>
                                        </p:tgtEl>
                                      </p:cBhvr>
                                    </p:animEffect>
                                  </p:childTnLst>
                                </p:cTn>
                              </p:par>
                              <p:par>
                                <p:cTn id="52" presetID="9" presetClass="entr" presetSubtype="0" fill="hold" nodeType="withEffect">
                                  <p:stCondLst>
                                    <p:cond delay="0"/>
                                  </p:stCondLst>
                                  <p:childTnLst>
                                    <p:set>
                                      <p:cBhvr>
                                        <p:cTn id="53" dur="1" fill="hold">
                                          <p:stCondLst>
                                            <p:cond delay="0"/>
                                          </p:stCondLst>
                                        </p:cTn>
                                        <p:tgtEl>
                                          <p:spTgt spid="7">
                                            <p:txEl>
                                              <p:pRg st="13" end="13"/>
                                            </p:txEl>
                                          </p:spTgt>
                                        </p:tgtEl>
                                        <p:attrNameLst>
                                          <p:attrName>style.visibility</p:attrName>
                                        </p:attrNameLst>
                                      </p:cBhvr>
                                      <p:to>
                                        <p:strVal val="visible"/>
                                      </p:to>
                                    </p:set>
                                    <p:animEffect transition="in" filter="dissolve">
                                      <p:cBhvr>
                                        <p:cTn id="54" dur="500"/>
                                        <p:tgtEl>
                                          <p:spTgt spid="7">
                                            <p:txEl>
                                              <p:pRg st="13" end="13"/>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nodeType="clickEffect">
                                  <p:stCondLst>
                                    <p:cond delay="0"/>
                                  </p:stCondLst>
                                  <p:childTnLst>
                                    <p:set>
                                      <p:cBhvr>
                                        <p:cTn id="58" dur="1" fill="hold">
                                          <p:stCondLst>
                                            <p:cond delay="0"/>
                                          </p:stCondLst>
                                        </p:cTn>
                                        <p:tgtEl>
                                          <p:spTgt spid="7">
                                            <p:txEl>
                                              <p:pRg st="14" end="14"/>
                                            </p:txEl>
                                          </p:spTgt>
                                        </p:tgtEl>
                                        <p:attrNameLst>
                                          <p:attrName>style.visibility</p:attrName>
                                        </p:attrNameLst>
                                      </p:cBhvr>
                                      <p:to>
                                        <p:strVal val="visible"/>
                                      </p:to>
                                    </p:set>
                                    <p:animEffect transition="in" filter="dissolve">
                                      <p:cBhvr>
                                        <p:cTn id="59" dur="500"/>
                                        <p:tgtEl>
                                          <p:spTgt spid="7">
                                            <p:txEl>
                                              <p:pRg st="14" end="14"/>
                                            </p:txEl>
                                          </p:spTgt>
                                        </p:tgtEl>
                                      </p:cBhvr>
                                    </p:animEffect>
                                  </p:childTnLst>
                                </p:cTn>
                              </p:par>
                              <p:par>
                                <p:cTn id="60" presetID="9" presetClass="entr" presetSubtype="0" fill="hold" nodeType="withEffect">
                                  <p:stCondLst>
                                    <p:cond delay="0"/>
                                  </p:stCondLst>
                                  <p:childTnLst>
                                    <p:set>
                                      <p:cBhvr>
                                        <p:cTn id="61" dur="1" fill="hold">
                                          <p:stCondLst>
                                            <p:cond delay="0"/>
                                          </p:stCondLst>
                                        </p:cTn>
                                        <p:tgtEl>
                                          <p:spTgt spid="7">
                                            <p:txEl>
                                              <p:pRg st="15" end="15"/>
                                            </p:txEl>
                                          </p:spTgt>
                                        </p:tgtEl>
                                        <p:attrNameLst>
                                          <p:attrName>style.visibility</p:attrName>
                                        </p:attrNameLst>
                                      </p:cBhvr>
                                      <p:to>
                                        <p:strVal val="visible"/>
                                      </p:to>
                                    </p:set>
                                    <p:animEffect transition="in" filter="dissolve">
                                      <p:cBhvr>
                                        <p:cTn id="62" dur="500"/>
                                        <p:tgtEl>
                                          <p:spTgt spid="7">
                                            <p:txEl>
                                              <p:pRg st="15" end="15"/>
                                            </p:txEl>
                                          </p:spTgt>
                                        </p:tgtEl>
                                      </p:cBhvr>
                                    </p:animEffect>
                                  </p:childTnLst>
                                </p:cTn>
                              </p:par>
                              <p:par>
                                <p:cTn id="63" presetID="9" presetClass="entr" presetSubtype="0" fill="hold" nodeType="withEffect">
                                  <p:stCondLst>
                                    <p:cond delay="0"/>
                                  </p:stCondLst>
                                  <p:childTnLst>
                                    <p:set>
                                      <p:cBhvr>
                                        <p:cTn id="64" dur="1" fill="hold">
                                          <p:stCondLst>
                                            <p:cond delay="0"/>
                                          </p:stCondLst>
                                        </p:cTn>
                                        <p:tgtEl>
                                          <p:spTgt spid="7">
                                            <p:txEl>
                                              <p:pRg st="16" end="16"/>
                                            </p:txEl>
                                          </p:spTgt>
                                        </p:tgtEl>
                                        <p:attrNameLst>
                                          <p:attrName>style.visibility</p:attrName>
                                        </p:attrNameLst>
                                      </p:cBhvr>
                                      <p:to>
                                        <p:strVal val="visible"/>
                                      </p:to>
                                    </p:set>
                                    <p:animEffect transition="in" filter="dissolve">
                                      <p:cBhvr>
                                        <p:cTn id="65" dur="500"/>
                                        <p:tgtEl>
                                          <p:spTgt spid="7">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5696803" y="1591441"/>
            <a:ext cx="795346" cy="701731"/>
          </a:xfrm>
        </p:spPr>
        <p:txBody>
          <a:bodyPr vert="horz" wrap="none" lIns="91440" tIns="45720" rIns="91440" bIns="45720" rtlCol="0" anchor="ctr" anchorCtr="0">
            <a:spAutoFit/>
          </a:bodyPr>
          <a:lstStyle/>
          <a:p>
            <a:pPr algn="ctr"/>
            <a:r>
              <a:rPr lang="en-US" sz="4400" b="1" dirty="0"/>
              <a:t>vs</a:t>
            </a:r>
          </a:p>
        </p:txBody>
      </p:sp>
      <p:sp>
        <p:nvSpPr>
          <p:cNvPr id="11" name="TextBox 10">
            <a:extLst>
              <a:ext uri="{FF2B5EF4-FFF2-40B4-BE49-F238E27FC236}">
                <a16:creationId xmlns:a16="http://schemas.microsoft.com/office/drawing/2014/main" id="{AA67491B-597B-4947-9F3F-D356FC9150A6}"/>
              </a:ext>
            </a:extLst>
          </p:cNvPr>
          <p:cNvSpPr txBox="1"/>
          <p:nvPr/>
        </p:nvSpPr>
        <p:spPr>
          <a:xfrm>
            <a:off x="1840090" y="3237637"/>
            <a:ext cx="3744097" cy="3170099"/>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bg1"/>
                </a:solidFill>
              </a:rPr>
              <a:t>Not all requirements are required. </a:t>
            </a:r>
          </a:p>
          <a:p>
            <a:endParaRPr lang="en-US" sz="2000" b="1" dirty="0">
              <a:solidFill>
                <a:schemeClr val="bg1"/>
              </a:solidFill>
            </a:endParaRPr>
          </a:p>
          <a:p>
            <a:pPr marL="285750" indent="-285750">
              <a:buFont typeface="Arial" panose="020B0604020202020204" pitchFamily="34" charset="0"/>
              <a:buChar char="•"/>
            </a:pPr>
            <a:r>
              <a:rPr lang="en-US" sz="2000" b="1" dirty="0">
                <a:solidFill>
                  <a:schemeClr val="bg1"/>
                </a:solidFill>
              </a:rPr>
              <a:t>Major requirements can be defined but functionality can evolve over time.</a:t>
            </a:r>
          </a:p>
          <a:p>
            <a:endParaRPr lang="en-US" sz="2000" b="1" dirty="0">
              <a:solidFill>
                <a:schemeClr val="bg1"/>
              </a:solidFill>
            </a:endParaRPr>
          </a:p>
          <a:p>
            <a:pPr marL="285750" indent="-285750">
              <a:buFont typeface="Arial" panose="020B0604020202020204" pitchFamily="34" charset="0"/>
              <a:buChar char="•"/>
            </a:pPr>
            <a:r>
              <a:rPr lang="en-US" sz="2000" b="1" dirty="0">
                <a:solidFill>
                  <a:schemeClr val="bg1"/>
                </a:solidFill>
              </a:rPr>
              <a:t>No time to market constraint</a:t>
            </a:r>
          </a:p>
        </p:txBody>
      </p:sp>
      <p:sp>
        <p:nvSpPr>
          <p:cNvPr id="13" name="TextBox 12">
            <a:extLst>
              <a:ext uri="{FF2B5EF4-FFF2-40B4-BE49-F238E27FC236}">
                <a16:creationId xmlns:a16="http://schemas.microsoft.com/office/drawing/2014/main" id="{0DEBE4A8-E5A0-B941-84A0-640EF052EF94}"/>
              </a:ext>
            </a:extLst>
          </p:cNvPr>
          <p:cNvSpPr txBox="1"/>
          <p:nvPr/>
        </p:nvSpPr>
        <p:spPr>
          <a:xfrm>
            <a:off x="7424278" y="3237637"/>
            <a:ext cx="3991436" cy="3477875"/>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bg1"/>
                </a:solidFill>
              </a:rPr>
              <a:t>All requirements must be defined.</a:t>
            </a:r>
          </a:p>
          <a:p>
            <a:endParaRPr lang="en-US" sz="2000" b="1" dirty="0">
              <a:solidFill>
                <a:schemeClr val="bg1"/>
              </a:solidFill>
            </a:endParaRPr>
          </a:p>
          <a:p>
            <a:pPr marL="285750" indent="-285750">
              <a:buFont typeface="Arial" panose="020B0604020202020204" pitchFamily="34" charset="0"/>
              <a:buChar char="•"/>
            </a:pPr>
            <a:r>
              <a:rPr lang="en-US" sz="2000" b="1" dirty="0">
                <a:solidFill>
                  <a:schemeClr val="bg1"/>
                </a:solidFill>
              </a:rPr>
              <a:t>Contract Negotiation.</a:t>
            </a:r>
          </a:p>
          <a:p>
            <a:endParaRPr lang="en-US" sz="2000" b="1" dirty="0">
              <a:solidFill>
                <a:schemeClr val="bg1"/>
              </a:solidFill>
            </a:endParaRPr>
          </a:p>
          <a:p>
            <a:pPr marL="285750" indent="-285750">
              <a:buFont typeface="Arial" panose="020B0604020202020204" pitchFamily="34" charset="0"/>
              <a:buChar char="•"/>
            </a:pPr>
            <a:r>
              <a:rPr lang="en-US" sz="2000" b="1" dirty="0">
                <a:solidFill>
                  <a:schemeClr val="bg1"/>
                </a:solidFill>
              </a:rPr>
              <a:t>Sequential/Linear stages.</a:t>
            </a:r>
          </a:p>
          <a:p>
            <a:endParaRPr lang="en-US" sz="2000" b="1" dirty="0">
              <a:solidFill>
                <a:schemeClr val="bg1"/>
              </a:solidFill>
            </a:endParaRPr>
          </a:p>
          <a:p>
            <a:pPr marL="285750" indent="-285750">
              <a:buFont typeface="Arial" panose="020B0604020202020204" pitchFamily="34" charset="0"/>
              <a:buChar char="•"/>
            </a:pPr>
            <a:r>
              <a:rPr lang="en-US" sz="2000" b="1" dirty="0">
                <a:solidFill>
                  <a:schemeClr val="bg1"/>
                </a:solidFill>
              </a:rPr>
              <a:t>Best for simple, unchanging projects</a:t>
            </a:r>
          </a:p>
          <a:p>
            <a:pPr marL="285750" indent="-285750">
              <a:buFont typeface="Arial" panose="020B0604020202020204" pitchFamily="34" charset="0"/>
              <a:buChar char="•"/>
            </a:pPr>
            <a:endParaRPr lang="en-US" sz="2000" b="1" dirty="0">
              <a:solidFill>
                <a:schemeClr val="bg1"/>
              </a:solidFill>
            </a:endParaRPr>
          </a:p>
          <a:p>
            <a:endParaRPr lang="en-US" sz="2000" b="1" dirty="0">
              <a:solidFill>
                <a:schemeClr val="bg1"/>
              </a:solidFill>
            </a:endParaRPr>
          </a:p>
        </p:txBody>
      </p:sp>
      <p:sp>
        <p:nvSpPr>
          <p:cNvPr id="8" name="TextBox 7">
            <a:extLst>
              <a:ext uri="{FF2B5EF4-FFF2-40B4-BE49-F238E27FC236}">
                <a16:creationId xmlns:a16="http://schemas.microsoft.com/office/drawing/2014/main" id="{EADE7381-56DA-3374-FF15-1E1EC0EB539F}"/>
              </a:ext>
            </a:extLst>
          </p:cNvPr>
          <p:cNvSpPr txBox="1"/>
          <p:nvPr/>
        </p:nvSpPr>
        <p:spPr>
          <a:xfrm>
            <a:off x="1840090" y="1649918"/>
            <a:ext cx="4104167" cy="584775"/>
          </a:xfrm>
          <a:prstGeom prst="rect">
            <a:avLst/>
          </a:prstGeom>
          <a:noFill/>
        </p:spPr>
        <p:txBody>
          <a:bodyPr wrap="square" rtlCol="0">
            <a:spAutoFit/>
          </a:bodyPr>
          <a:lstStyle/>
          <a:p>
            <a:r>
              <a:rPr lang="en-US" sz="3200" dirty="0">
                <a:solidFill>
                  <a:schemeClr val="bg1"/>
                </a:solidFill>
              </a:rPr>
              <a:t>Agile Method </a:t>
            </a:r>
          </a:p>
        </p:txBody>
      </p:sp>
      <p:sp>
        <p:nvSpPr>
          <p:cNvPr id="10" name="TextBox 9">
            <a:extLst>
              <a:ext uri="{FF2B5EF4-FFF2-40B4-BE49-F238E27FC236}">
                <a16:creationId xmlns:a16="http://schemas.microsoft.com/office/drawing/2014/main" id="{E336F810-390A-6478-DAF7-42B749CA21BB}"/>
              </a:ext>
            </a:extLst>
          </p:cNvPr>
          <p:cNvSpPr txBox="1"/>
          <p:nvPr/>
        </p:nvSpPr>
        <p:spPr>
          <a:xfrm>
            <a:off x="7506135" y="1649918"/>
            <a:ext cx="3827721" cy="584775"/>
          </a:xfrm>
          <a:prstGeom prst="rect">
            <a:avLst/>
          </a:prstGeom>
          <a:noFill/>
        </p:spPr>
        <p:txBody>
          <a:bodyPr wrap="square" rtlCol="0">
            <a:spAutoFit/>
          </a:bodyPr>
          <a:lstStyle/>
          <a:p>
            <a:r>
              <a:rPr lang="en-US" sz="3200" dirty="0">
                <a:solidFill>
                  <a:schemeClr val="bg1"/>
                </a:solidFill>
              </a:rPr>
              <a:t>Waterfall Method</a:t>
            </a:r>
          </a:p>
        </p:txBody>
      </p:sp>
    </p:spTree>
    <p:extLst>
      <p:ext uri="{BB962C8B-B14F-4D97-AF65-F5344CB8AC3E}">
        <p14:creationId xmlns:p14="http://schemas.microsoft.com/office/powerpoint/2010/main" val="3808936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FC2D387-3C2D-2C46-8173-58CDF8F98AB8}"/>
              </a:ext>
            </a:extLst>
          </p:cNvPr>
          <p:cNvSpPr>
            <a:spLocks noGrp="1"/>
          </p:cNvSpPr>
          <p:nvPr>
            <p:ph type="title"/>
          </p:nvPr>
        </p:nvSpPr>
        <p:spPr>
          <a:xfrm>
            <a:off x="3291840" y="714375"/>
            <a:ext cx="5605272" cy="1572126"/>
          </a:xfrm>
        </p:spPr>
        <p:txBody>
          <a:bodyPr/>
          <a:lstStyle/>
          <a:p>
            <a:pPr algn="ctr"/>
            <a:r>
              <a:rPr lang="en-US" b="1" dirty="0"/>
              <a:t>References</a:t>
            </a:r>
          </a:p>
        </p:txBody>
      </p:sp>
      <p:sp>
        <p:nvSpPr>
          <p:cNvPr id="8" name="TextBox 7">
            <a:extLst>
              <a:ext uri="{FF2B5EF4-FFF2-40B4-BE49-F238E27FC236}">
                <a16:creationId xmlns:a16="http://schemas.microsoft.com/office/drawing/2014/main" id="{0F36C1F5-4EE2-0E44-A971-71753FD0C2D1}"/>
              </a:ext>
            </a:extLst>
          </p:cNvPr>
          <p:cNvSpPr txBox="1"/>
          <p:nvPr/>
        </p:nvSpPr>
        <p:spPr>
          <a:xfrm>
            <a:off x="489204" y="2286501"/>
            <a:ext cx="8972848" cy="1754326"/>
          </a:xfrm>
          <a:prstGeom prst="rect">
            <a:avLst/>
          </a:prstGeom>
          <a:noFill/>
        </p:spPr>
        <p:txBody>
          <a:bodyPr wrap="square" rtlCol="0">
            <a:spAutoFit/>
          </a:bodyPr>
          <a:lstStyle/>
          <a:p>
            <a:r>
              <a:rPr lang="en-US" dirty="0"/>
              <a:t>Charles G. Cobb. (2015). </a:t>
            </a:r>
            <a:r>
              <a:rPr lang="en-US" i="1" dirty="0"/>
              <a:t>The Project Manager’s Guide </a:t>
            </a:r>
          </a:p>
          <a:p>
            <a:r>
              <a:rPr lang="en-US" i="1" dirty="0"/>
              <a:t>	to Mastering Agile : Principles and Practices for an Adaptive Approach</a:t>
            </a:r>
            <a:r>
              <a:rPr lang="en-US" dirty="0"/>
              <a:t>. Wiley.</a:t>
            </a:r>
            <a:br>
              <a:rPr lang="en-US" dirty="0"/>
            </a:br>
            <a:br>
              <a:rPr lang="en-US" dirty="0"/>
            </a:b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7940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Placeholder 7" descr="Skyscrapers shown from view looking up">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rotWithShape="1">
          <a:blip r:embed="rId4"/>
          <a:srcRect l="18028" r="33952" b="-2"/>
          <a:stretch/>
        </p:blipFill>
        <p:spPr>
          <a:xfrm>
            <a:off x="643467" y="643467"/>
            <a:ext cx="4007782" cy="5571066"/>
          </a:xfrm>
          <a:prstGeom prst="rect">
            <a:avLst/>
          </a:prstGeom>
        </p:spPr>
      </p:pic>
      <p:pic>
        <p:nvPicPr>
          <p:cNvPr id="6" name="Picture 5" descr="Logo&#10;&#10;Description automatically generated with medium confidence">
            <a:extLst>
              <a:ext uri="{FF2B5EF4-FFF2-40B4-BE49-F238E27FC236}">
                <a16:creationId xmlns:a16="http://schemas.microsoft.com/office/drawing/2014/main" id="{F0D1D821-8A75-8F40-A222-BF16345EB8F9}"/>
              </a:ext>
            </a:extLst>
          </p:cNvPr>
          <p:cNvPicPr>
            <a:picLocks noChangeAspect="1"/>
          </p:cNvPicPr>
          <p:nvPr/>
        </p:nvPicPr>
        <p:blipFill rotWithShape="1">
          <a:blip r:embed="rId5"/>
          <a:srcRect l="3461" r="9434" b="2"/>
          <a:stretch/>
        </p:blipFill>
        <p:spPr>
          <a:xfrm>
            <a:off x="4972983" y="643467"/>
            <a:ext cx="6575550" cy="5571066"/>
          </a:xfrm>
          <a:prstGeom prst="rect">
            <a:avLst/>
          </a:prstGeom>
        </p:spPr>
      </p:pic>
    </p:spTree>
    <p:extLst>
      <p:ext uri="{BB962C8B-B14F-4D97-AF65-F5344CB8AC3E}">
        <p14:creationId xmlns:p14="http://schemas.microsoft.com/office/powerpoint/2010/main" val="323489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622</Words>
  <Application>Microsoft Office PowerPoint</Application>
  <PresentationFormat>Widescreen</PresentationFormat>
  <Paragraphs>62</Paragraphs>
  <Slides>6</Slides>
  <Notes>6</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6</vt:i4>
      </vt:variant>
    </vt:vector>
  </HeadingPairs>
  <TitlesOfParts>
    <vt:vector size="17" baseType="lpstr">
      <vt:lpstr>Arial</vt:lpstr>
      <vt:lpstr>Calibri</vt:lpstr>
      <vt:lpstr>Century Gothic</vt:lpstr>
      <vt:lpstr>Segoe UI</vt:lpstr>
      <vt:lpstr>Segoe UI Light</vt:lpstr>
      <vt:lpstr>Wingdings 3</vt:lpstr>
      <vt:lpstr>Balancing Act</vt:lpstr>
      <vt:lpstr>Wellspring</vt:lpstr>
      <vt:lpstr>Star of the show</vt:lpstr>
      <vt:lpstr>Amusements</vt:lpstr>
      <vt:lpstr>Ion</vt:lpstr>
      <vt:lpstr>AGILE DEVELOPMENT</vt:lpstr>
      <vt:lpstr>Explaining agile Roles</vt:lpstr>
      <vt:lpstr>SOFTWARE DEVELOPMENT LIFECYCLE</vt:lpstr>
      <vt:lpstr>vs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2021-12-08T21:54:28Z</dcterms:created>
  <dcterms:modified xsi:type="dcterms:W3CDTF">2024-04-22T02:33:18Z</dcterms:modified>
</cp:coreProperties>
</file>